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8" r:id="rId12"/>
    <p:sldId id="269" r:id="rId13"/>
    <p:sldId id="271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C1212"/>
    <a:srgbClr val="DF212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9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D8173-202C-43FC-8754-2CC775C91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B088-AD42-4006-B1AD-18A44B60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F02BD-0C5A-486D-8941-38BFE408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96B1-E701-464C-A786-60851FC42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1EBD-7164-4D22-A25F-CDF73D9E5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CB68-5BA8-496E-BA7E-513ACA715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CAC7A-1A85-4417-92AF-BEA772BF7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37004-EEDD-4938-8F82-84CF03966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B5EAC-E36B-4453-886F-A87538783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23474-4775-4EBB-A5EF-EC669FDD8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7127C-C937-43A5-8A2C-468D2AAFB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12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33D62BA-994F-45C6-97AF-2B99D412E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http://www.anatomicalgiftac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76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Improving the Donation </a:t>
            </a:r>
          </a:p>
          <a:p>
            <a:pPr eaLnBrk="1" hangingPunct="1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Process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762000"/>
            <a:ext cx="9144000" cy="19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5" descr="he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838200"/>
            <a:ext cx="6172200" cy="1698625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Uniform Anatomical</a:t>
            </a:r>
            <a:b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Gift Act (2006)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47800" y="5654675"/>
            <a:ext cx="632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National Conference of Commissioners</a:t>
            </a:r>
            <a:b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On Uniform State Laws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Additions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As a default rule for use of a gift, transplantation and therapy are given priority over research or education.</a:t>
            </a:r>
            <a:br>
              <a:rPr lang="en-US" sz="2800"/>
            </a:br>
            <a:endParaRPr lang="en-US" sz="2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Intentional falsification of a document of gift or refusal is a felony.</a:t>
            </a:r>
            <a:br>
              <a:rPr lang="en-US" sz="2800"/>
            </a:br>
            <a:endParaRPr lang="en-US" sz="2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Individual’s acting in good faith in accordance with the Act or the applicable laws of another state are not liable for their actions in civil, criminal, or administrative proceedings.</a:t>
            </a:r>
            <a:br>
              <a:rPr lang="en-US" sz="2800"/>
            </a:br>
            <a:endParaRPr lang="en-US" sz="2800"/>
          </a:p>
        </p:txBody>
      </p:sp>
      <p:pic>
        <p:nvPicPr>
          <p:cNvPr id="11268" name="Picture 4" descr="j02407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57200"/>
            <a:ext cx="19907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Additions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If there are any refusals in a given class, the majority of that class determine whether a gift is made.</a:t>
            </a:r>
          </a:p>
          <a:p>
            <a:pPr eaLnBrk="1" hangingPunct="1">
              <a:lnSpc>
                <a:spcPct val="80000"/>
              </a:lnSpc>
            </a:pPr>
            <a:endParaRPr lang="en-US" sz="2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Definition of “reasonably available” addresses the time-sensitive nature of the organ donation process.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Health-care directives requesting withdrawal of life-support are no longer construed as a refusal to donate.</a:t>
            </a:r>
            <a:br>
              <a:rPr lang="en-US" sz="2800"/>
            </a:br>
            <a:endParaRPr lang="en-US" sz="2800"/>
          </a:p>
          <a:p>
            <a:pPr eaLnBrk="1" hangingPunct="1">
              <a:lnSpc>
                <a:spcPct val="80000"/>
              </a:lnSpc>
            </a:pPr>
            <a:endParaRPr lang="en-US" sz="2800"/>
          </a:p>
          <a:p>
            <a:pPr eaLnBrk="1" hangingPunct="1"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Legislative Note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/>
            <a:r>
              <a:rPr lang="en-US"/>
              <a:t>The UAGA legislative notes recommend states to keep existing donor registries, donor awareness programs and other licensing matters in statutes when enacting UAGA.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is Uniformity Important?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Transplantation occurs across state boundaries and requires speed and efficiency if the organ is to be successfully transplanted into the recipient.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There is simply no time for researching and conforming to variations of the laws among the states.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Need to harmonize state and federal law and policy to fully respect autonomy interest of donors.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80000"/>
              </a:lnSpc>
            </a:pPr>
            <a:r>
              <a:rPr lang="en-US" sz="2800"/>
              <a:t>Uniformity is </a:t>
            </a:r>
            <a:r>
              <a:rPr lang="en-US" sz="2800" u="sng"/>
              <a:t>highly desirable.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Information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>
                <a:hlinkClick r:id="rId2"/>
              </a:rPr>
              <a:t>www.anatomicalgiftact.org</a:t>
            </a:r>
            <a:br>
              <a:rPr lang="en-US" sz="2400"/>
            </a:br>
            <a:endParaRPr lang="en-US" sz="2400"/>
          </a:p>
          <a:p>
            <a:pPr eaLnBrk="1" hangingPunct="1"/>
            <a:r>
              <a:rPr lang="en-US" sz="2400"/>
              <a:t>Nicole Julal</a:t>
            </a:r>
            <a:br>
              <a:rPr lang="en-US" sz="2400"/>
            </a:br>
            <a:r>
              <a:rPr lang="en-US" sz="2400"/>
              <a:t>nicole.julal@nccusl.org</a:t>
            </a:r>
            <a:br>
              <a:rPr lang="en-US" sz="2400"/>
            </a:br>
            <a:r>
              <a:rPr lang="en-US" sz="2400"/>
              <a:t>111 N. Wabash Ave. Suite 1010</a:t>
            </a:r>
            <a:br>
              <a:rPr lang="en-US" sz="2400"/>
            </a:br>
            <a:r>
              <a:rPr lang="en-US" sz="2400"/>
              <a:t>Chicago, IL  60602</a:t>
            </a:r>
            <a:br>
              <a:rPr lang="en-US" sz="2400"/>
            </a:br>
            <a:r>
              <a:rPr lang="en-US" sz="2400"/>
              <a:t>Phone: (312) 450-6600</a:t>
            </a:r>
            <a:br>
              <a:rPr lang="en-US" sz="2400"/>
            </a:br>
            <a:r>
              <a:rPr lang="en-US" sz="2400"/>
              <a:t>Fax: (312) 450-6601</a:t>
            </a:r>
          </a:p>
        </p:txBody>
      </p:sp>
      <p:pic>
        <p:nvPicPr>
          <p:cNvPr id="15364" name="Picture 5" descr="MCj031217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09800"/>
            <a:ext cx="30003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History of the UAGA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/>
              <a:t>Original UAGA promulgated in 1968, created the power to donate organs, eyes and tissue.</a:t>
            </a:r>
            <a:br>
              <a:rPr lang="en-US" sz="2400"/>
            </a:br>
            <a:endParaRPr lang="en-US" sz="2400"/>
          </a:p>
          <a:p>
            <a:pPr eaLnBrk="1" hangingPunct="1"/>
            <a:r>
              <a:rPr lang="en-US" sz="2400"/>
              <a:t>1968 UAGA was uniformly adopted in all jurisdictions.</a:t>
            </a:r>
            <a:br>
              <a:rPr lang="en-US" sz="2400"/>
            </a:br>
            <a:endParaRPr lang="en-US" sz="2400"/>
          </a:p>
          <a:p>
            <a:pPr eaLnBrk="1" hangingPunct="1"/>
            <a:r>
              <a:rPr lang="en-US" sz="2400"/>
              <a:t>First revision to UAGA promulgated in 1987, intended to update Act to reflect changes in circumstance and practice.</a:t>
            </a:r>
            <a:br>
              <a:rPr lang="en-US" sz="2400"/>
            </a:br>
            <a:endParaRPr lang="en-US" sz="2400"/>
          </a:p>
          <a:p>
            <a:pPr eaLnBrk="1" hangingPunct="1"/>
            <a:r>
              <a:rPr lang="en-US" sz="2400"/>
              <a:t>1987 UAGA adopted in only 26 states.</a:t>
            </a:r>
          </a:p>
          <a:p>
            <a:pPr eaLnBrk="1" hangingPunct="1"/>
            <a:endParaRPr lang="en-US" sz="2400"/>
          </a:p>
        </p:txBody>
      </p:sp>
      <p:pic>
        <p:nvPicPr>
          <p:cNvPr id="3076" name="Picture 5" descr="j0186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"/>
            <a:ext cx="110966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j0186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8" y="304800"/>
            <a:ext cx="110966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Why Revise the UAGA?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/>
              <a:t>Uneven adoption of 1987 UAGA and numerous amendments over the years in each state have eliminated uniformity.</a:t>
            </a:r>
            <a:br>
              <a:rPr lang="en-US" sz="3000"/>
            </a:br>
            <a:endParaRPr lang="en-US" sz="3000"/>
          </a:p>
          <a:p>
            <a:pPr eaLnBrk="1" hangingPunct="1">
              <a:lnSpc>
                <a:spcPct val="90000"/>
              </a:lnSpc>
            </a:pPr>
            <a:r>
              <a:rPr lang="en-US" sz="3000"/>
              <a:t>State and Federal law are no longer in sync.</a:t>
            </a:r>
            <a:br>
              <a:rPr lang="en-US" sz="3000"/>
            </a:br>
            <a:endParaRPr lang="en-US" sz="3000"/>
          </a:p>
          <a:p>
            <a:pPr eaLnBrk="1" hangingPunct="1">
              <a:lnSpc>
                <a:spcPct val="90000"/>
              </a:lnSpc>
            </a:pPr>
            <a:r>
              <a:rPr lang="en-US" sz="3000"/>
              <a:t>The practice of organ donation has changed significantly, including a rise in the importance of organ procurement organizations.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What’s New in 2006 Act?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/>
              <a:t>New and expanded definitions.</a:t>
            </a:r>
            <a:br>
              <a:rPr lang="en-US" sz="2200"/>
            </a:br>
            <a:endParaRPr lang="en-US" sz="2200"/>
          </a:p>
          <a:p>
            <a:pPr eaLnBrk="1" hangingPunct="1">
              <a:lnSpc>
                <a:spcPct val="90000"/>
              </a:lnSpc>
            </a:pPr>
            <a:r>
              <a:rPr lang="en-US" sz="2200"/>
              <a:t>Increased focus on personal autonomy in the donation process.</a:t>
            </a:r>
            <a:br>
              <a:rPr lang="en-US" sz="2200"/>
            </a:br>
            <a:endParaRPr lang="en-US" sz="2200"/>
          </a:p>
          <a:p>
            <a:pPr eaLnBrk="1" hangingPunct="1">
              <a:lnSpc>
                <a:spcPct val="90000"/>
              </a:lnSpc>
            </a:pPr>
            <a:r>
              <a:rPr lang="en-US" sz="2200"/>
              <a:t>Clearer rules on the role of family, friends, and caregivers.</a:t>
            </a:r>
            <a:br>
              <a:rPr lang="en-US" sz="2200"/>
            </a:br>
            <a:endParaRPr lang="en-US" sz="2200"/>
          </a:p>
          <a:p>
            <a:pPr eaLnBrk="1" hangingPunct="1">
              <a:lnSpc>
                <a:spcPct val="90000"/>
              </a:lnSpc>
            </a:pPr>
            <a:r>
              <a:rPr lang="en-US" sz="2200"/>
              <a:t>Tools to facilitate the work of organ procurement organizations.</a:t>
            </a:r>
            <a:br>
              <a:rPr lang="en-US" sz="2200"/>
            </a:br>
            <a:endParaRPr lang="en-US" sz="2200"/>
          </a:p>
          <a:p>
            <a:pPr eaLnBrk="1" hangingPunct="1">
              <a:lnSpc>
                <a:spcPct val="90000"/>
              </a:lnSpc>
            </a:pPr>
            <a:r>
              <a:rPr lang="en-US" sz="2200"/>
              <a:t>Various changes that modernize the Act.</a:t>
            </a:r>
          </a:p>
        </p:txBody>
      </p:sp>
      <p:pic>
        <p:nvPicPr>
          <p:cNvPr id="5124" name="Picture 4" descr="MCj010518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800600"/>
            <a:ext cx="1804988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Definitions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Adult</a:t>
            </a:r>
          </a:p>
          <a:p>
            <a:pPr eaLnBrk="1" hangingPunct="1"/>
            <a:r>
              <a:rPr lang="en-US" sz="2400"/>
              <a:t>Agent</a:t>
            </a:r>
          </a:p>
          <a:p>
            <a:pPr eaLnBrk="1" hangingPunct="1"/>
            <a:r>
              <a:rPr lang="en-US" sz="2400"/>
              <a:t>Disinterested Witness</a:t>
            </a:r>
          </a:p>
          <a:p>
            <a:pPr eaLnBrk="1" hangingPunct="1"/>
            <a:r>
              <a:rPr lang="en-US" sz="2400"/>
              <a:t>Donor Registry</a:t>
            </a:r>
          </a:p>
          <a:p>
            <a:pPr eaLnBrk="1" hangingPunct="1"/>
            <a:r>
              <a:rPr lang="en-US" sz="2400"/>
              <a:t>Driver’s License</a:t>
            </a:r>
          </a:p>
          <a:p>
            <a:pPr eaLnBrk="1" hangingPunct="1"/>
            <a:r>
              <a:rPr lang="en-US" sz="2400"/>
              <a:t>Eye Bank</a:t>
            </a:r>
          </a:p>
          <a:p>
            <a:pPr eaLnBrk="1" hangingPunct="1"/>
            <a:r>
              <a:rPr lang="en-US" sz="2400"/>
              <a:t>Guardian</a:t>
            </a:r>
          </a:p>
          <a:p>
            <a:pPr eaLnBrk="1" hangingPunct="1"/>
            <a:r>
              <a:rPr lang="en-US" sz="2400"/>
              <a:t>Know</a:t>
            </a:r>
          </a:p>
          <a:p>
            <a:pPr eaLnBrk="1" hangingPunct="1"/>
            <a:r>
              <a:rPr lang="en-US" sz="2400"/>
              <a:t>Minor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/>
              <a:t>Organ Procurement Organization</a:t>
            </a:r>
          </a:p>
          <a:p>
            <a:pPr eaLnBrk="1" hangingPunct="1"/>
            <a:r>
              <a:rPr lang="en-US" sz="2400"/>
              <a:t>Parent</a:t>
            </a:r>
          </a:p>
          <a:p>
            <a:pPr eaLnBrk="1" hangingPunct="1"/>
            <a:r>
              <a:rPr lang="en-US" sz="2400"/>
              <a:t>Prospective Donor</a:t>
            </a:r>
          </a:p>
          <a:p>
            <a:pPr eaLnBrk="1" hangingPunct="1"/>
            <a:r>
              <a:rPr lang="en-US" sz="2400"/>
              <a:t>Reasonably Available</a:t>
            </a:r>
          </a:p>
          <a:p>
            <a:pPr eaLnBrk="1" hangingPunct="1"/>
            <a:r>
              <a:rPr lang="en-US" sz="2400"/>
              <a:t>Recipient</a:t>
            </a:r>
          </a:p>
          <a:p>
            <a:pPr eaLnBrk="1" hangingPunct="1"/>
            <a:r>
              <a:rPr lang="en-US" sz="2400"/>
              <a:t>Record</a:t>
            </a:r>
          </a:p>
          <a:p>
            <a:pPr eaLnBrk="1" hangingPunct="1"/>
            <a:r>
              <a:rPr lang="en-US" sz="2400"/>
              <a:t>Sign</a:t>
            </a:r>
          </a:p>
          <a:p>
            <a:pPr eaLnBrk="1" hangingPunct="1"/>
            <a:r>
              <a:rPr lang="en-US" sz="2400"/>
              <a:t>Tissue Bank</a:t>
            </a:r>
          </a:p>
          <a:p>
            <a:pPr eaLnBrk="1" hangingPunct="1"/>
            <a:r>
              <a:rPr lang="en-US" sz="2400"/>
              <a:t>Transplant Hospital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Individual’s Right to Donate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2697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/>
              <a:t>Simplifies the document of gift and recognizes driver’s license donation forms.</a:t>
            </a:r>
            <a:br>
              <a:rPr lang="en-US" sz="2200"/>
            </a:br>
            <a:endParaRPr lang="en-US" sz="2200"/>
          </a:p>
          <a:p>
            <a:pPr eaLnBrk="1" hangingPunct="1">
              <a:lnSpc>
                <a:spcPct val="90000"/>
              </a:lnSpc>
            </a:pPr>
            <a:r>
              <a:rPr lang="en-US" sz="2200"/>
              <a:t>Strengthens individual’s right not to donate by permitting signed refusals.</a:t>
            </a:r>
            <a:br>
              <a:rPr lang="en-US" sz="2200"/>
            </a:br>
            <a:endParaRPr lang="en-US" sz="2200"/>
          </a:p>
        </p:txBody>
      </p:sp>
      <p:pic>
        <p:nvPicPr>
          <p:cNvPr id="7172" name="Picture 12" descr="MPj04094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733800"/>
            <a:ext cx="419100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Individual’s Right to Donate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4419600" cy="4525962"/>
          </a:xfrm>
        </p:spPr>
        <p:txBody>
          <a:bodyPr/>
          <a:lstStyle/>
          <a:p>
            <a:pPr eaLnBrk="1" hangingPunct="1"/>
            <a:r>
              <a:rPr lang="en-US" sz="2600"/>
              <a:t>Permits minors to make a gift, with some limitations.</a:t>
            </a:r>
            <a:br>
              <a:rPr lang="en-US" sz="2600"/>
            </a:br>
            <a:endParaRPr lang="en-US" sz="2600"/>
          </a:p>
          <a:p>
            <a:pPr eaLnBrk="1" hangingPunct="1"/>
            <a:r>
              <a:rPr lang="en-US" sz="2600"/>
              <a:t>Better prevents others from overriding an individual’s decision to make or refuse to make an anatomical gift. </a:t>
            </a:r>
          </a:p>
          <a:p>
            <a:pPr eaLnBrk="1" hangingPunct="1"/>
            <a:endParaRPr lang="en-US"/>
          </a:p>
        </p:txBody>
      </p:sp>
      <p:pic>
        <p:nvPicPr>
          <p:cNvPr id="8196" name="Picture 15" descr="MPj034205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0"/>
            <a:ext cx="33718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Donations by Others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Allows agents under a health-care power of attorney may make a gift during an incapacitated individual’s lifetime.</a:t>
            </a:r>
            <a:br>
              <a:rPr lang="en-US" sz="2400"/>
            </a:br>
            <a:endParaRPr lang="en-US" sz="2400"/>
          </a:p>
          <a:p>
            <a:pPr eaLnBrk="1" hangingPunct="1"/>
            <a:r>
              <a:rPr lang="en-US" sz="2400"/>
              <a:t>Widens the class of individuals authorized to make a gift after the donor’s death.</a:t>
            </a:r>
            <a:br>
              <a:rPr lang="en-US" sz="2400"/>
            </a:br>
            <a:endParaRPr lang="en-US" sz="2400"/>
          </a:p>
          <a:p>
            <a:pPr eaLnBrk="1" hangingPunct="1"/>
            <a:r>
              <a:rPr lang="en-US" sz="2400"/>
              <a:t>Provides clearer rules and procedures </a:t>
            </a:r>
            <a:br>
              <a:rPr lang="en-US" sz="2400"/>
            </a:br>
            <a:r>
              <a:rPr lang="en-US" sz="2400"/>
              <a:t>for the post-death donation </a:t>
            </a:r>
            <a:br>
              <a:rPr lang="en-US" sz="2400"/>
            </a:br>
            <a:r>
              <a:rPr lang="en-US" sz="2400"/>
              <a:t>decision making process.</a:t>
            </a:r>
          </a:p>
          <a:p>
            <a:pPr eaLnBrk="1" hangingPunct="1"/>
            <a:endParaRPr lang="en-US" sz="2400"/>
          </a:p>
        </p:txBody>
      </p:sp>
      <p:pic>
        <p:nvPicPr>
          <p:cNvPr id="9220" name="Picture 4" descr="MCj02403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5775" y="4073525"/>
            <a:ext cx="3273425" cy="24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 Procurement Organizations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Authorizes and provides protocols for states to create donor registries.</a:t>
            </a:r>
            <a:br>
              <a:rPr lang="en-US" sz="2800"/>
            </a:br>
            <a:endParaRPr lang="en-US" sz="2800"/>
          </a:p>
          <a:p>
            <a:pPr eaLnBrk="1" hangingPunct="1"/>
            <a:r>
              <a:rPr lang="en-US" sz="2800"/>
              <a:t>Allows OPOs to access donor registries, medical records, and motor vehicle records to locate documents of gift.</a:t>
            </a:r>
            <a:br>
              <a:rPr lang="en-US" sz="2800"/>
            </a:br>
            <a:endParaRPr lang="en-US" sz="2800"/>
          </a:p>
          <a:p>
            <a:pPr eaLnBrk="1" hangingPunct="1"/>
            <a:r>
              <a:rPr lang="en-US" sz="2800"/>
              <a:t>Reduces the need for OPOs to seek consent from the family except when donor is a minor.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340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Uniform Anatomical Gift Act (2006)</vt:lpstr>
      <vt:lpstr>History of the UAGA</vt:lpstr>
      <vt:lpstr>Why Revise the UAGA?</vt:lpstr>
      <vt:lpstr>What’s New in 2006 Act?</vt:lpstr>
      <vt:lpstr>New Definitions</vt:lpstr>
      <vt:lpstr>Individual’s Right to Donate</vt:lpstr>
      <vt:lpstr>Individual’s Right to Donate (cont.)</vt:lpstr>
      <vt:lpstr>Donations by Others</vt:lpstr>
      <vt:lpstr>Organ Procurement Organizations</vt:lpstr>
      <vt:lpstr>Other Additions</vt:lpstr>
      <vt:lpstr>Other Additions</vt:lpstr>
      <vt:lpstr>Legislative Note</vt:lpstr>
      <vt:lpstr>Why is Uniformity Important?</vt:lpstr>
      <vt:lpstr>More Information</vt:lpstr>
    </vt:vector>
  </TitlesOfParts>
  <Company>Friends of CEDU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jpoje</dc:creator>
  <cp:lastModifiedBy>Matusak, Shoshana A</cp:lastModifiedBy>
  <cp:revision>12</cp:revision>
  <dcterms:created xsi:type="dcterms:W3CDTF">2006-11-01T16:48:34Z</dcterms:created>
  <dcterms:modified xsi:type="dcterms:W3CDTF">2017-10-10T12:48:30Z</dcterms:modified>
</cp:coreProperties>
</file>